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03" r:id="rId11"/>
    <p:sldId id="315" r:id="rId12"/>
    <p:sldId id="302" r:id="rId13"/>
    <p:sldId id="318" r:id="rId14"/>
    <p:sldId id="316" r:id="rId15"/>
    <p:sldId id="317" r:id="rId16"/>
    <p:sldId id="319" r:id="rId17"/>
    <p:sldId id="320" r:id="rId18"/>
    <p:sldId id="321" r:id="rId19"/>
    <p:sldId id="323" r:id="rId20"/>
    <p:sldId id="322" r:id="rId21"/>
    <p:sldId id="301" r:id="rId22"/>
    <p:sldId id="304" r:id="rId23"/>
    <p:sldId id="326" r:id="rId24"/>
    <p:sldId id="336" r:id="rId25"/>
    <p:sldId id="327" r:id="rId26"/>
    <p:sldId id="328" r:id="rId27"/>
    <p:sldId id="329" r:id="rId28"/>
    <p:sldId id="330" r:id="rId29"/>
    <p:sldId id="331" r:id="rId30"/>
    <p:sldId id="306" r:id="rId31"/>
    <p:sldId id="335" r:id="rId32"/>
    <p:sldId id="332" r:id="rId33"/>
    <p:sldId id="307" r:id="rId34"/>
    <p:sldId id="333" r:id="rId35"/>
    <p:sldId id="334" r:id="rId36"/>
    <p:sldId id="305" r:id="rId37"/>
    <p:sldId id="26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047" autoAdjust="0"/>
  </p:normalViewPr>
  <p:slideViewPr>
    <p:cSldViewPr snapToGrid="0">
      <p:cViewPr varScale="1">
        <p:scale>
          <a:sx n="63" d="100"/>
          <a:sy n="63" d="100"/>
        </p:scale>
        <p:origin x="1614" y="72"/>
      </p:cViewPr>
      <p:guideLst/>
    </p:cSldViewPr>
  </p:slideViewPr>
  <p:outlineViewPr>
    <p:cViewPr>
      <p:scale>
        <a:sx n="33" d="100"/>
        <a:sy n="33" d="100"/>
      </p:scale>
      <p:origin x="0" y="-432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20231004: érdemes lenne kommentbe odaírni az utasítások eredményét, mert sokan nem követik </a:t>
            </a:r>
            <a:r>
              <a:rPr lang="hu-HU" dirty="0" err="1"/>
              <a:t>VSCode</a:t>
            </a:r>
            <a:r>
              <a:rPr lang="hu-HU" dirty="0"/>
              <a:t>-ban a kódot (+ nekem is segítség) – a </a:t>
            </a:r>
            <a:r>
              <a:rPr lang="hu-HU" dirty="0" err="1"/>
              <a:t>szkriptben</a:t>
            </a:r>
            <a:r>
              <a:rPr lang="hu-HU" dirty="0"/>
              <a:t> is módosítandó, meg a </a:t>
            </a:r>
            <a:r>
              <a:rPr lang="hu-HU" dirty="0" err="1"/>
              <a:t>ppt</a:t>
            </a:r>
            <a:r>
              <a:rPr lang="hu-HU"/>
              <a:t>-ben is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15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3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6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7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36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33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01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08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15:56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15:56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15:56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15:56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15:56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15:56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15:56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15:56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15:56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15:56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15:56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296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Összetett típusok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noProof="0" dirty="0"/>
              <a:t>Összetett típusok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Térinformatikai programozás 1.</a:t>
            </a:r>
          </a:p>
          <a:p>
            <a:r>
              <a:rPr lang="hu-HU" dirty="0"/>
              <a:t>2023.09.27</a:t>
            </a:r>
            <a:r>
              <a:rPr lang="hu-HU" noProof="0" dirty="0"/>
              <a:t>.</a:t>
            </a:r>
          </a:p>
          <a:p>
            <a:r>
              <a:rPr lang="hu-HU" noProof="0" dirty="0" err="1"/>
              <a:t>Bede-Fazekas</a:t>
            </a:r>
            <a:r>
              <a:rPr lang="hu-HU" noProof="0" dirty="0"/>
              <a:t> Ákos</a:t>
            </a:r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elemek lekérése szekvenciával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"</a:t>
            </a:r>
            <a:r>
              <a:rPr lang="hu-HU" noProof="0" dirty="0" err="1"/>
              <a:t>slicing</a:t>
            </a:r>
            <a:r>
              <a:rPr lang="hu-HU" noProof="0" dirty="0"/>
              <a:t>"</a:t>
            </a:r>
          </a:p>
          <a:p>
            <a:pPr lvl="1"/>
            <a:r>
              <a:rPr lang="hu-HU" dirty="0"/>
              <a:t>ugyanúgy, mint a szövegeknél</a:t>
            </a:r>
            <a:endParaRPr lang="hu-HU" noProof="0" dirty="0"/>
          </a:p>
          <a:p>
            <a:r>
              <a:rPr lang="hu-HU" noProof="0" dirty="0"/>
              <a:t>a szögletes zárójelen belül több elem is állhat</a:t>
            </a:r>
          </a:p>
          <a:p>
            <a:pPr lvl="1"/>
            <a:r>
              <a:rPr lang="hu-HU" noProof="0" dirty="0"/>
              <a:t>[pozíció]</a:t>
            </a:r>
          </a:p>
          <a:p>
            <a:pPr lvl="1"/>
            <a:r>
              <a:rPr lang="hu-HU" noProof="0" dirty="0"/>
              <a:t>[kezdet:vég]</a:t>
            </a:r>
          </a:p>
          <a:p>
            <a:pPr lvl="1"/>
            <a:r>
              <a:rPr lang="hu-HU" noProof="0" dirty="0"/>
              <a:t>[kezdet:vég:lépésköz]</a:t>
            </a:r>
          </a:p>
          <a:p>
            <a:r>
              <a:rPr lang="hu-HU" noProof="0" dirty="0"/>
              <a:t>a vég már nincs benne</a:t>
            </a:r>
          </a:p>
          <a:p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lista1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7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hossza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len() függvény visszaadja az elemek számát</a:t>
            </a:r>
          </a:p>
          <a:p>
            <a:pPr lvl="1"/>
            <a:r>
              <a:rPr lang="hu-HU" noProof="0" dirty="0"/>
              <a:t>összetett listák esetén az első szintű elemekre vonatkozik!</a:t>
            </a:r>
          </a:p>
          <a:p>
            <a:endParaRPr lang="hu-HU" noProof="0" dirty="0"/>
          </a:p>
          <a:p>
            <a:pPr lvl="2"/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osszetett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2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6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módosítás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elemek törölhetőek a del kulcsszóval</a:t>
            </a:r>
          </a:p>
          <a:p>
            <a:r>
              <a:rPr lang="hu-HU" noProof="0" dirty="0"/>
              <a:t>elemek hozzáfűzhetőek a .</a:t>
            </a:r>
            <a:r>
              <a:rPr lang="hu-HU" noProof="0" dirty="0" err="1"/>
              <a:t>append</a:t>
            </a:r>
            <a:r>
              <a:rPr lang="hu-HU" noProof="0" dirty="0"/>
              <a:t>() metódussal</a:t>
            </a:r>
          </a:p>
          <a:p>
            <a:pPr lvl="1"/>
            <a:r>
              <a:rPr lang="hu-HU" noProof="0" dirty="0"/>
              <a:t>a lista végére kerülnek</a:t>
            </a:r>
          </a:p>
          <a:p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del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végére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szúrta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első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hozzáadása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üres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listához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].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allista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bővítése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15:56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95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módosítás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elem beszúrása megadott helyre: .</a:t>
            </a:r>
            <a:r>
              <a:rPr lang="hu-HU" noProof="0" dirty="0" err="1"/>
              <a:t>insert</a:t>
            </a:r>
            <a:r>
              <a:rPr lang="hu-HU" noProof="0" dirty="0"/>
              <a:t>(pozíció, elem)</a:t>
            </a:r>
          </a:p>
          <a:p>
            <a:pPr lvl="1"/>
            <a:endParaRPr lang="hu-HU" noProof="0" dirty="0"/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abcdef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insert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x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insert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y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mint az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append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()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insert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11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z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a végére fűz, ha túl nagy indexet adunk meg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hu-HU" noProof="0" dirty="0"/>
              <a:t>		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88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összefűzés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+ operátorral listák összefűzhetőek</a:t>
            </a:r>
          </a:p>
          <a:p>
            <a:endParaRPr lang="hu-HU" noProof="0" dirty="0"/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[1, 2, 4]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lista5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9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elem keresése és törlése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elem keresése: .index(elem)</a:t>
            </a:r>
          </a:p>
          <a:p>
            <a:pPr lvl="1"/>
            <a:r>
              <a:rPr lang="hu-HU" noProof="0" dirty="0"/>
              <a:t>első előfordulás pozícióját adja vissza</a:t>
            </a:r>
          </a:p>
          <a:p>
            <a:r>
              <a:rPr lang="hu-HU" noProof="0" dirty="0"/>
              <a:t>elem keresése és törlése: .</a:t>
            </a:r>
            <a:r>
              <a:rPr lang="hu-HU" noProof="0" dirty="0" err="1"/>
              <a:t>remove</a:t>
            </a:r>
            <a:r>
              <a:rPr lang="hu-HU" noProof="0" dirty="0"/>
              <a:t>(elem)</a:t>
            </a:r>
          </a:p>
          <a:p>
            <a:pPr lvl="1"/>
            <a:r>
              <a:rPr lang="hu-HU" noProof="0" dirty="0"/>
              <a:t>csak az első előfordulást törli</a:t>
            </a:r>
          </a:p>
          <a:p>
            <a:pPr lvl="1"/>
            <a:r>
              <a:rPr lang="hu-HU" noProof="0" dirty="0"/>
              <a:t>ha nem található az elem, hibát dob</a:t>
            </a:r>
          </a:p>
          <a:p>
            <a:pPr indent="-228600"/>
            <a:endParaRPr lang="hu-HU" noProof="0" dirty="0"/>
          </a:p>
          <a:p>
            <a:pPr indent="-228600"/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alma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index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alma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remove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alma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index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True is not in list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alma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remove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6.7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list.remove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(x): x not in list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noProof="0" dirty="0"/>
          </a:p>
          <a:p>
            <a:r>
              <a:rPr lang="hu-HU" noProof="0" dirty="0"/>
              <a:t>		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50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sorrend módosítása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elemek sorrendkének megfordítása: .</a:t>
            </a:r>
            <a:r>
              <a:rPr lang="hu-HU" noProof="0" dirty="0" err="1"/>
              <a:t>reverse</a:t>
            </a:r>
            <a:r>
              <a:rPr lang="hu-HU" noProof="0" dirty="0"/>
              <a:t>()</a:t>
            </a:r>
          </a:p>
          <a:p>
            <a:r>
              <a:rPr lang="hu-HU" noProof="0" dirty="0"/>
              <a:t>elemek </a:t>
            </a:r>
            <a:r>
              <a:rPr lang="hu-HU" noProof="0" dirty="0" err="1"/>
              <a:t>sorbarendezése</a:t>
            </a:r>
            <a:r>
              <a:rPr lang="hu-HU" noProof="0" dirty="0"/>
              <a:t>: .sort()</a:t>
            </a:r>
          </a:p>
          <a:p>
            <a:pPr lvl="1"/>
            <a:r>
              <a:rPr lang="hu-HU" noProof="0" dirty="0"/>
              <a:t>fontos, hogy az elemek között értelmezhető legyen a &lt; operátor</a:t>
            </a:r>
          </a:p>
          <a:p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betuk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abcdef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8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vegyes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betuk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reverse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betuk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betuk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betuk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szamok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szamok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vegyes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'&lt;' not supported between instances of 'list' and 'bool'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08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utolsó elem kiszedése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verem (</a:t>
            </a:r>
            <a:r>
              <a:rPr lang="hu-HU" noProof="0" dirty="0" err="1"/>
              <a:t>stack</a:t>
            </a:r>
            <a:r>
              <a:rPr lang="hu-HU" noProof="0" dirty="0"/>
              <a:t>):</a:t>
            </a:r>
          </a:p>
          <a:p>
            <a:pPr lvl="1"/>
            <a:r>
              <a:rPr lang="hu-HU" noProof="0" dirty="0"/>
              <a:t>olyan adattípus, amibe sorba bepakolhatunk "fölülről" elemeket (</a:t>
            </a:r>
            <a:r>
              <a:rPr lang="hu-HU" noProof="0" dirty="0" err="1"/>
              <a:t>push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és ki is szedhetjük mindig az aktuális legfölsőt (pop)</a:t>
            </a:r>
          </a:p>
          <a:p>
            <a:pPr indent="-228600"/>
            <a:r>
              <a:rPr lang="hu-HU" noProof="0" dirty="0"/>
              <a:t>Pythonban nincs külön verem adattípus, de a listák használhatóak erre</a:t>
            </a:r>
          </a:p>
          <a:p>
            <a:pPr lvl="1"/>
            <a:r>
              <a:rPr lang="hu-HU" noProof="0" dirty="0" err="1"/>
              <a:t>push</a:t>
            </a:r>
            <a:r>
              <a:rPr lang="hu-HU" noProof="0" dirty="0"/>
              <a:t>: .</a:t>
            </a:r>
            <a:r>
              <a:rPr lang="hu-HU" noProof="0" dirty="0" err="1"/>
              <a:t>append</a:t>
            </a:r>
            <a:r>
              <a:rPr lang="hu-HU" noProof="0" dirty="0"/>
              <a:t>()</a:t>
            </a:r>
          </a:p>
          <a:p>
            <a:pPr lvl="1"/>
            <a:r>
              <a:rPr lang="hu-HU" noProof="0" dirty="0"/>
              <a:t>pop: .</a:t>
            </a:r>
            <a:r>
              <a:rPr lang="hu-HU" noProof="0" dirty="0" err="1"/>
              <a:t>pop</a:t>
            </a:r>
            <a:r>
              <a:rPr lang="hu-HU" noProof="0" dirty="0"/>
              <a:t>() – visszaadja a legfölső elemet és ki is törli azt a listából</a:t>
            </a:r>
          </a:p>
          <a:p>
            <a:pPr lvl="1"/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verem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verem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verem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kiszedett_elem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verem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kiszedett_elem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verem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344" y="4147686"/>
            <a:ext cx="3515405" cy="19127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10052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másolat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lista valójában csak egy hivatkozás</a:t>
            </a:r>
          </a:p>
          <a:p>
            <a:pPr lvl="1"/>
            <a:r>
              <a:rPr lang="hu-HU" noProof="0" dirty="0"/>
              <a:t>a másolat csak a hivatkozást másolja</a:t>
            </a:r>
          </a:p>
          <a:p>
            <a:pPr lvl="1"/>
            <a:r>
              <a:rPr lang="hu-HU" noProof="0" dirty="0"/>
              <a:t>a másolat módosítása módosítja az eredetit (és fordítva)</a:t>
            </a:r>
          </a:p>
          <a:p>
            <a:pPr lvl="1"/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eredeti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masolat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eredeti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eredeti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eredeti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masolat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[1, "x", 7]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5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másolat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valódi másolat ("</a:t>
            </a:r>
            <a:r>
              <a:rPr lang="hu-HU" noProof="0" dirty="0" err="1"/>
              <a:t>deep</a:t>
            </a:r>
            <a:r>
              <a:rPr lang="hu-HU" noProof="0" dirty="0"/>
              <a:t> </a:t>
            </a:r>
            <a:r>
              <a:rPr lang="hu-HU" noProof="0" dirty="0" err="1"/>
              <a:t>copy</a:t>
            </a:r>
            <a:r>
              <a:rPr lang="hu-HU" noProof="0" dirty="0"/>
              <a:t>") létrehozására szolgál a </a:t>
            </a:r>
            <a:r>
              <a:rPr lang="hu-HU" noProof="0" dirty="0" err="1"/>
              <a:t>copy</a:t>
            </a:r>
            <a:r>
              <a:rPr lang="hu-HU" noProof="0" dirty="0"/>
              <a:t> modul </a:t>
            </a:r>
            <a:r>
              <a:rPr lang="hu-HU" noProof="0" dirty="0" err="1"/>
              <a:t>deepcopy</a:t>
            </a:r>
            <a:r>
              <a:rPr lang="hu-HU" noProof="0" dirty="0"/>
              <a:t>() függvénye</a:t>
            </a:r>
          </a:p>
          <a:p>
            <a:endParaRPr lang="hu-HU" noProof="0" dirty="0"/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import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copy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beolvassuk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csomagot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valodi_masolat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copy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deepcopy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eredeti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használjuk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csomag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deepcopy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()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függvényét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eredeti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valodi_masolat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39" y="3350065"/>
            <a:ext cx="5948317" cy="26817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4014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Összetett adattípusok Pythonban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37428" y="1422400"/>
            <a:ext cx="4368604" cy="4754563"/>
          </a:xfrm>
        </p:spPr>
        <p:txBody>
          <a:bodyPr/>
          <a:lstStyle/>
          <a:p>
            <a:r>
              <a:rPr lang="hu-HU" noProof="0" dirty="0"/>
              <a:t>számos beépített adattípus létezik</a:t>
            </a:r>
          </a:p>
          <a:p>
            <a:pPr lvl="1"/>
            <a:r>
              <a:rPr lang="hu-HU" noProof="0" dirty="0"/>
              <a:t>egyszerűek: számok, logikai változók, szövegek</a:t>
            </a:r>
          </a:p>
          <a:p>
            <a:pPr lvl="1"/>
            <a:r>
              <a:rPr lang="hu-HU" noProof="0" dirty="0"/>
              <a:t>összetettek: listák, halmazok, szótárak</a:t>
            </a:r>
          </a:p>
          <a:p>
            <a:r>
              <a:rPr lang="hu-HU" noProof="0" dirty="0"/>
              <a:t>ezeken túlmenően</a:t>
            </a:r>
          </a:p>
          <a:p>
            <a:pPr lvl="1"/>
            <a:r>
              <a:rPr lang="hu-HU" noProof="0" dirty="0"/>
              <a:t>mi is létrehozhatunk saját típusokat (osztályokat)</a:t>
            </a:r>
          </a:p>
          <a:p>
            <a:pPr lvl="1"/>
            <a:r>
              <a:rPr lang="hu-HU" noProof="0" dirty="0"/>
              <a:t>vagy külső modulokkal betölthetünk ilyeneket</a:t>
            </a:r>
          </a:p>
          <a:p>
            <a:pPr lvl="1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2307" y="1422400"/>
            <a:ext cx="3165231" cy="462915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" y="1293687"/>
            <a:ext cx="2805332" cy="48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73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listaelemek összefűzése szövegként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megadott elválasztó karakterrel összefűzhetünk listaelemeket: "".</a:t>
            </a:r>
            <a:r>
              <a:rPr lang="hu-HU" noProof="0" dirty="0" err="1"/>
              <a:t>join</a:t>
            </a:r>
            <a:r>
              <a:rPr lang="hu-HU" noProof="0" dirty="0"/>
              <a:t>(lista)</a:t>
            </a:r>
          </a:p>
          <a:p>
            <a:pPr lvl="1"/>
            <a:r>
              <a:rPr lang="hu-HU" dirty="0"/>
              <a:t>ez igazából egy szövegművelet, aminek a paramétere egy lista</a:t>
            </a:r>
            <a:endParaRPr lang="hu-HU" noProof="0" dirty="0"/>
          </a:p>
          <a:p>
            <a:endParaRPr lang="hu-HU" noProof="0" dirty="0"/>
          </a:p>
          <a:p>
            <a:pPr lvl="2"/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join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([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E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L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E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"])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"E.L.T.E"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-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join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(["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1999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12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24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"])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"".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join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(["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x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y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"])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elvalaszto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 ::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elvalaszto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join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betűk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endParaRPr lang="hu-HU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40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5. feladat – lista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hozzál létre listát egy négybetűs szöveg karaktereiből</a:t>
            </a:r>
          </a:p>
          <a:p>
            <a:r>
              <a:rPr lang="hu-HU" noProof="0" dirty="0"/>
              <a:t>kérdezd le az utolsó két listaelemet</a:t>
            </a:r>
          </a:p>
          <a:p>
            <a:r>
              <a:rPr lang="hu-HU" noProof="0" dirty="0"/>
              <a:t>módosítsd a második listaelemet valami más szövegre</a:t>
            </a:r>
          </a:p>
          <a:p>
            <a:r>
              <a:rPr lang="hu-HU" noProof="0" dirty="0"/>
              <a:t>készíts egy vesszővel tagolt szöveget a listaelemekből</a:t>
            </a:r>
          </a:p>
          <a:p>
            <a:r>
              <a:rPr lang="hu-HU" noProof="0" dirty="0"/>
              <a:t>fűzz a listához (a végére) egy új, szöveg típusú elemet</a:t>
            </a:r>
          </a:p>
          <a:p>
            <a:r>
              <a:rPr lang="hu-HU" noProof="0" dirty="0"/>
              <a:t>fűzz a listához (a 2. helyre) egy új, szöveg típusú elemet</a:t>
            </a:r>
          </a:p>
          <a:p>
            <a:r>
              <a:rPr lang="hu-HU" noProof="0" dirty="0"/>
              <a:t>töröld az első elemet</a:t>
            </a:r>
          </a:p>
          <a:p>
            <a:r>
              <a:rPr lang="hu-HU" noProof="0" dirty="0"/>
              <a:t>rendezd ábécérendbe a listaelemeket</a:t>
            </a:r>
          </a:p>
          <a:p>
            <a:r>
              <a:rPr lang="hu-HU" noProof="0" dirty="0"/>
              <a:t>kérd le a lista elemeinek számát</a:t>
            </a: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21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Halmaz – jellemzői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halmaz (</a:t>
            </a:r>
            <a:r>
              <a:rPr lang="hu-HU" noProof="0" dirty="0" err="1"/>
              <a:t>set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elemek gyűjteménye</a:t>
            </a:r>
          </a:p>
          <a:p>
            <a:pPr lvl="1"/>
            <a:r>
              <a:rPr lang="hu-HU" noProof="0" dirty="0"/>
              <a:t>tetszőleges számú elemet tartalmaz</a:t>
            </a:r>
          </a:p>
          <a:p>
            <a:pPr lvl="1"/>
            <a:r>
              <a:rPr lang="hu-HU" noProof="0" dirty="0"/>
              <a:t>tetszőleges típusú módosíthatatlan elemeket tartalmaz</a:t>
            </a:r>
          </a:p>
          <a:p>
            <a:pPr lvl="1"/>
            <a:r>
              <a:rPr lang="hu-HU" noProof="0" dirty="0"/>
              <a:t>az elemek nem ismétlődhetnek</a:t>
            </a:r>
          </a:p>
          <a:p>
            <a:pPr lvl="1"/>
            <a:r>
              <a:rPr lang="hu-HU" noProof="0" dirty="0"/>
              <a:t>az elemeknek nincs sorrendje (rendezetlen adattípus), nincs sorszámuk</a:t>
            </a:r>
          </a:p>
          <a:p>
            <a:pPr lvl="1"/>
            <a:r>
              <a:rPr lang="hu-HU" noProof="0" dirty="0"/>
              <a:t>módosítható (elemek törölhetőek és hozzáfűzhetőek)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33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Halmaz – létrehozás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létrehozásnak két módja van:</a:t>
            </a:r>
          </a:p>
          <a:p>
            <a:pPr lvl="1"/>
            <a:r>
              <a:rPr lang="hu-HU" noProof="0" dirty="0" err="1"/>
              <a:t>set</a:t>
            </a:r>
            <a:r>
              <a:rPr lang="hu-HU" noProof="0" dirty="0"/>
              <a:t>()</a:t>
            </a:r>
          </a:p>
          <a:p>
            <a:pPr lvl="1"/>
            <a:r>
              <a:rPr lang="hu-HU" noProof="0" dirty="0"/>
              <a:t>{ }</a:t>
            </a:r>
          </a:p>
          <a:p>
            <a:r>
              <a:rPr lang="hu-HU" noProof="0" dirty="0"/>
              <a:t>üres halmazt a </a:t>
            </a:r>
            <a:r>
              <a:rPr lang="hu-HU" noProof="0" dirty="0" err="1"/>
              <a:t>set</a:t>
            </a:r>
            <a:r>
              <a:rPr lang="hu-HU" noProof="0" dirty="0"/>
              <a:t>() függvénnyel hozzunk létre</a:t>
            </a:r>
          </a:p>
          <a:p>
            <a:pPr lvl="1"/>
            <a:r>
              <a:rPr lang="hu-HU" noProof="0" dirty="0"/>
              <a:t>a halmazokat (</a:t>
            </a:r>
            <a:r>
              <a:rPr lang="hu-HU" noProof="0" dirty="0" err="1"/>
              <a:t>set</a:t>
            </a:r>
            <a:r>
              <a:rPr lang="hu-HU" noProof="0" dirty="0"/>
              <a:t>) és a szótárakat (</a:t>
            </a:r>
            <a:r>
              <a:rPr lang="hu-HU" noProof="0" dirty="0" err="1"/>
              <a:t>dict</a:t>
            </a:r>
            <a:r>
              <a:rPr lang="hu-HU" noProof="0" dirty="0"/>
              <a:t>) is a { } fogja össze</a:t>
            </a:r>
          </a:p>
          <a:p>
            <a:pPr lvl="1"/>
            <a:r>
              <a:rPr lang="hu-HU" noProof="0" dirty="0"/>
              <a:t>az elemek nélküli { } szótárat hoz létre, nem halmazt</a:t>
            </a:r>
          </a:p>
          <a:p>
            <a:pPr lvl="1"/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ures_halmaz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ures_valami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ures_valami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szótár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5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Halmaz – létrehozás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eltérő típusú elemeket tartalmazhat (mint a lista is)</a:t>
            </a:r>
          </a:p>
          <a:p>
            <a:r>
              <a:rPr lang="hu-HU" dirty="0"/>
              <a:t>duplikátumok miatt nem szól, csak csöndben elhagyja őket</a:t>
            </a:r>
            <a:endParaRPr lang="hu-HU" noProof="0" dirty="0"/>
          </a:p>
          <a:p>
            <a:pPr lvl="1"/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halmaz1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halmaz2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halmaz2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duplikátumot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automatikusan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kiszedte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hibas_halmaz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()}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módosítható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ezért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lehet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halmaz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4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Halmaz – létrehozás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</a:t>
            </a:r>
            <a:r>
              <a:rPr lang="hu-HU" noProof="0" dirty="0" err="1"/>
              <a:t>set</a:t>
            </a:r>
            <a:r>
              <a:rPr lang="hu-HU" noProof="0" dirty="0"/>
              <a:t>() szövegből, listából, vagy bármilyen, elemeket tartalmazó változóból halmazt képez</a:t>
            </a:r>
          </a:p>
          <a:p>
            <a:pPr lvl="1"/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lista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abcba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lista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halmaz4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halmaz4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01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Halmaz – elemek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már korábban tanult függvények közül használható:</a:t>
            </a:r>
          </a:p>
          <a:p>
            <a:pPr lvl="1"/>
            <a:r>
              <a:rPr lang="hu-HU" noProof="0" dirty="0" err="1"/>
              <a:t>tartalmazásoperátor</a:t>
            </a:r>
            <a:r>
              <a:rPr lang="hu-HU" noProof="0" dirty="0"/>
              <a:t>: </a:t>
            </a:r>
            <a:r>
              <a:rPr lang="hu-HU" noProof="0" dirty="0" err="1"/>
              <a:t>in</a:t>
            </a:r>
            <a:endParaRPr lang="hu-HU" noProof="0" dirty="0"/>
          </a:p>
          <a:p>
            <a:pPr lvl="1"/>
            <a:r>
              <a:rPr lang="hu-HU" noProof="0" dirty="0"/>
              <a:t>elem törlése: .</a:t>
            </a:r>
            <a:r>
              <a:rPr lang="hu-HU" noProof="0" dirty="0" err="1"/>
              <a:t>remove</a:t>
            </a:r>
            <a:r>
              <a:rPr lang="hu-HU" noProof="0" dirty="0"/>
              <a:t>(elem)</a:t>
            </a:r>
          </a:p>
          <a:p>
            <a:pPr lvl="1"/>
            <a:r>
              <a:rPr lang="hu-HU" noProof="0" dirty="0"/>
              <a:t>egy elem kiszedése: .pop()</a:t>
            </a:r>
          </a:p>
          <a:p>
            <a:pPr indent="-228600"/>
            <a:r>
              <a:rPr lang="hu-HU" noProof="0" dirty="0"/>
              <a:t>eltérések:</a:t>
            </a:r>
          </a:p>
          <a:p>
            <a:pPr lvl="1"/>
            <a:r>
              <a:rPr lang="hu-HU" noProof="0" dirty="0"/>
              <a:t>az .</a:t>
            </a:r>
            <a:r>
              <a:rPr lang="hu-HU" noProof="0" dirty="0" err="1"/>
              <a:t>insert</a:t>
            </a:r>
            <a:r>
              <a:rPr lang="hu-HU" noProof="0" dirty="0"/>
              <a:t>()/.</a:t>
            </a:r>
            <a:r>
              <a:rPr lang="hu-HU" noProof="0" dirty="0" err="1"/>
              <a:t>append</a:t>
            </a:r>
            <a:r>
              <a:rPr lang="hu-HU" noProof="0" dirty="0"/>
              <a:t>() helyett az .add(elem) metódus használandó</a:t>
            </a:r>
          </a:p>
          <a:p>
            <a:pPr lvl="1"/>
            <a:r>
              <a:rPr lang="hu-HU" noProof="0" dirty="0"/>
              <a:t>a .</a:t>
            </a:r>
            <a:r>
              <a:rPr lang="hu-HU" noProof="0" dirty="0" err="1"/>
              <a:t>remove</a:t>
            </a:r>
            <a:r>
              <a:rPr lang="hu-HU" noProof="0" dirty="0"/>
              <a:t>(elem) itt is hibát dob, ha nem találja az elemet, de használhatjuk helyette a .</a:t>
            </a:r>
            <a:r>
              <a:rPr lang="hu-HU" noProof="0" dirty="0" err="1"/>
              <a:t>discard</a:t>
            </a:r>
            <a:r>
              <a:rPr lang="hu-HU" noProof="0" dirty="0"/>
              <a:t>(elem) függvényt (ami nem dob hibát)</a:t>
            </a:r>
          </a:p>
          <a:p>
            <a:pPr lvl="1"/>
            <a:r>
              <a:rPr lang="hu-HU" noProof="0" dirty="0"/>
              <a:t>a .pop() hibát dob, ha üres a halmaz</a:t>
            </a:r>
          </a:p>
          <a:p>
            <a:pPr lvl="1"/>
            <a:r>
              <a:rPr lang="hu-HU" noProof="0" dirty="0"/>
              <a:t>a pop() halmazok esetén véletlenszerűen választ elemet</a:t>
            </a:r>
          </a:p>
          <a:p>
            <a:pPr lvl="1"/>
            <a:r>
              <a:rPr lang="hu-HU" noProof="0" dirty="0"/>
              <a:t>a [ ] értelemszerűen nem működik, hiszen nincs sorszáma az elemeknek</a:t>
            </a:r>
          </a:p>
          <a:p>
            <a:pPr indent="-228600"/>
            <a:endParaRPr lang="hu-HU" noProof="0" dirty="0"/>
          </a:p>
          <a:p>
            <a:pPr indent="-228600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97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Halmaz – elemek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in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x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in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halmaz4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add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add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nem rakja be még egyszer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remove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remove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22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KeyError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: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22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veletlenszerűen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 választ!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ures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_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halmaz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pop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from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 an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empty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set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r>
              <a:rPr lang="hu-HU" noProof="0" dirty="0"/>
              <a:t>.</a:t>
            </a:r>
            <a:r>
              <a:rPr lang="hu-HU" noProof="0" dirty="0" err="1"/>
              <a:t>remove</a:t>
            </a:r>
            <a:r>
              <a:rPr lang="hu-HU" noProof="0" dirty="0"/>
              <a:t>() helyett használjunk .</a:t>
            </a:r>
            <a:r>
              <a:rPr lang="hu-HU" noProof="0" dirty="0" err="1"/>
              <a:t>discard</a:t>
            </a:r>
            <a:r>
              <a:rPr lang="hu-HU" noProof="0" dirty="0"/>
              <a:t>()</a:t>
            </a:r>
            <a:r>
              <a:rPr lang="hu-HU" noProof="0" dirty="0" err="1"/>
              <a:t>-ot</a:t>
            </a:r>
            <a:r>
              <a:rPr lang="hu-HU" noProof="0" dirty="0"/>
              <a:t>, ha nem akarunk hibát kapni nem létező elem esetén</a:t>
            </a:r>
          </a:p>
          <a:p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halmaz3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discard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dob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hibát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03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Halmaz – halmazműveletek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matematikai halmazműveletek a Python halmazaira könnyen elvégezhetőek:</a:t>
            </a:r>
          </a:p>
          <a:p>
            <a:pPr lvl="1"/>
            <a:r>
              <a:rPr lang="hu-HU" noProof="0" dirty="0" err="1"/>
              <a:t>union</a:t>
            </a:r>
            <a:r>
              <a:rPr lang="hu-HU" noProof="0" dirty="0"/>
              <a:t>(): unió</a:t>
            </a:r>
          </a:p>
          <a:p>
            <a:pPr lvl="1"/>
            <a:r>
              <a:rPr lang="hu-HU" noProof="0" dirty="0" err="1"/>
              <a:t>intersection</a:t>
            </a:r>
            <a:r>
              <a:rPr lang="hu-HU" noProof="0" dirty="0"/>
              <a:t>(): metszet</a:t>
            </a:r>
          </a:p>
          <a:p>
            <a:pPr lvl="1"/>
            <a:r>
              <a:rPr lang="hu-HU" noProof="0" dirty="0" err="1"/>
              <a:t>difference</a:t>
            </a:r>
            <a:r>
              <a:rPr lang="hu-HU" noProof="0" dirty="0"/>
              <a:t>() : különbség</a:t>
            </a:r>
          </a:p>
          <a:p>
            <a:pPr lvl="1"/>
            <a:r>
              <a:rPr lang="hu-HU" noProof="0" dirty="0" err="1"/>
              <a:t>symmetric</a:t>
            </a:r>
            <a:r>
              <a:rPr lang="hu-HU" noProof="0" dirty="0"/>
              <a:t>_</a:t>
            </a:r>
            <a:r>
              <a:rPr lang="hu-HU" noProof="0" dirty="0" err="1"/>
              <a:t>difference</a:t>
            </a:r>
            <a:r>
              <a:rPr lang="hu-HU" noProof="0" dirty="0"/>
              <a:t>(): szimmetrikus különbség</a:t>
            </a:r>
          </a:p>
          <a:p>
            <a:r>
              <a:rPr lang="hu-HU" noProof="0" dirty="0"/>
              <a:t>mind a négy függvény meghívható egy- vagy kétparaméteres módon:</a:t>
            </a:r>
          </a:p>
          <a:p>
            <a:pPr lvl="1"/>
            <a:r>
              <a:rPr lang="hu-HU" noProof="0" dirty="0" err="1"/>
              <a:t>set.union</a:t>
            </a:r>
            <a:r>
              <a:rPr lang="hu-HU" noProof="0" dirty="0"/>
              <a:t>(halmaz1, halmaz2)</a:t>
            </a:r>
          </a:p>
          <a:p>
            <a:pPr lvl="1"/>
            <a:r>
              <a:rPr lang="hu-HU" noProof="0" dirty="0"/>
              <a:t>halmaz1.union(halmaz2)</a:t>
            </a:r>
          </a:p>
          <a:p>
            <a:pPr lvl="1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1975" y="4021698"/>
            <a:ext cx="4149970" cy="27200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06325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Halmaz – halmazműveletek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egytol_otig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egytol_otig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haromtol_hatig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union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egytol_otig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haromtol_hatig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egytol_otig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union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haromtol_hatig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intersection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egytol_otig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haromtol_hatig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difference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egytol_otig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haromtol_hatig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difference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haromtol_hatig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egytol_otig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symmetric_difference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egytol_otig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haromtol_hatig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1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Összetett adattípusok Pythonban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fontos jellemzője egy adattípusnak a módosíthatóság</a:t>
            </a:r>
          </a:p>
          <a:p>
            <a:pPr lvl="1"/>
            <a:r>
              <a:rPr lang="hu-HU" noProof="0" dirty="0"/>
              <a:t>módosítható (</a:t>
            </a:r>
            <a:r>
              <a:rPr lang="hu-HU" noProof="0" dirty="0" err="1"/>
              <a:t>mutable</a:t>
            </a:r>
            <a:r>
              <a:rPr lang="hu-HU" noProof="0" dirty="0"/>
              <a:t>): az egyes részei cserélhetőek</a:t>
            </a:r>
          </a:p>
          <a:p>
            <a:pPr lvl="1"/>
            <a:r>
              <a:rPr lang="hu-HU" noProof="0" dirty="0"/>
              <a:t>módosíthatatlan (</a:t>
            </a:r>
            <a:r>
              <a:rPr lang="hu-HU" noProof="0" dirty="0" err="1"/>
              <a:t>immutable</a:t>
            </a:r>
            <a:r>
              <a:rPr lang="hu-HU" noProof="0" dirty="0"/>
              <a:t>): csak az egész egyben cserélhető</a:t>
            </a:r>
          </a:p>
          <a:p>
            <a:r>
              <a:rPr lang="hu-HU" noProof="0" dirty="0"/>
              <a:t>a módosíthatatlan típusok egy részének "módosítása" új értéket hoz létre</a:t>
            </a:r>
          </a:p>
          <a:p>
            <a:pPr lvl="1"/>
            <a:r>
              <a:rPr lang="hu-HU" noProof="0" dirty="0"/>
              <a:t>pl. szöveg esetén a .</a:t>
            </a:r>
            <a:r>
              <a:rPr lang="hu-HU" noProof="0" dirty="0" err="1"/>
              <a:t>replace</a:t>
            </a:r>
            <a:r>
              <a:rPr lang="hu-HU" noProof="0" dirty="0"/>
              <a:t>("", "") nem helyben cserél, hanem új szöveget ad vissza</a:t>
            </a:r>
          </a:p>
          <a:p>
            <a:pPr lvl="1"/>
            <a:r>
              <a:rPr lang="hu-HU" noProof="0" dirty="0"/>
              <a:t>persze az új értéket hozzárendelhetjük a korábbi változóhoz</a:t>
            </a:r>
          </a:p>
          <a:p>
            <a:r>
              <a:rPr lang="hu-HU" noProof="0" dirty="0"/>
              <a:t>az egyszerű típusok mind módosíthatatlanok</a:t>
            </a:r>
          </a:p>
          <a:p>
            <a:pPr lvl="1"/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eszik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'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str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' object does not support item assignment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:]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97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Szótár – jellemzői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sokféle neve van, de lényegileg mind ugyanazt jelenti:</a:t>
            </a:r>
          </a:p>
          <a:p>
            <a:pPr lvl="1"/>
            <a:r>
              <a:rPr lang="hu-HU" noProof="0" dirty="0" err="1"/>
              <a:t>hasítótábla</a:t>
            </a:r>
            <a:r>
              <a:rPr lang="hu-HU" noProof="0" dirty="0"/>
              <a:t> (</a:t>
            </a:r>
            <a:r>
              <a:rPr lang="hu-HU" noProof="0" dirty="0" err="1"/>
              <a:t>hash</a:t>
            </a:r>
            <a:r>
              <a:rPr lang="hu-HU" noProof="0" dirty="0"/>
              <a:t> </a:t>
            </a:r>
            <a:r>
              <a:rPr lang="hu-HU" noProof="0" dirty="0" err="1"/>
              <a:t>table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asszociatív tömb (</a:t>
            </a:r>
            <a:r>
              <a:rPr lang="hu-HU" noProof="0" dirty="0" err="1"/>
              <a:t>associative</a:t>
            </a:r>
            <a:r>
              <a:rPr lang="hu-HU" noProof="0" dirty="0"/>
              <a:t> </a:t>
            </a:r>
            <a:r>
              <a:rPr lang="hu-HU" noProof="0" dirty="0" err="1"/>
              <a:t>array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szótár (</a:t>
            </a:r>
            <a:r>
              <a:rPr lang="hu-HU" noProof="0" dirty="0" err="1"/>
              <a:t>dictionary</a:t>
            </a:r>
            <a:r>
              <a:rPr lang="hu-HU" noProof="0" dirty="0"/>
              <a:t>)</a:t>
            </a:r>
          </a:p>
          <a:p>
            <a:r>
              <a:rPr lang="hu-HU" noProof="0" dirty="0"/>
              <a:t>lényegileg egy olyan halmaz</a:t>
            </a:r>
          </a:p>
          <a:p>
            <a:pPr lvl="1"/>
            <a:r>
              <a:rPr lang="hu-HU" noProof="0" dirty="0"/>
              <a:t>aminek az elemeit (értékek) egyedi nevekkel (kulcsok) látjuk el</a:t>
            </a:r>
          </a:p>
          <a:p>
            <a:pPr lvl="1"/>
            <a:r>
              <a:rPr lang="hu-HU" noProof="0" dirty="0"/>
              <a:t>a kulcsok jellemzően szövegek, de ez nem előírás</a:t>
            </a:r>
          </a:p>
          <a:p>
            <a:r>
              <a:rPr lang="hu-HU" noProof="0" dirty="0"/>
              <a:t>minden egyébben a halmazokra hasonlítanak</a:t>
            </a:r>
          </a:p>
          <a:p>
            <a:pPr lvl="1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51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Szótár – jellemzői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listához hasonlóan elérhetőek az elemeik, csak a kulcsok</a:t>
            </a:r>
          </a:p>
          <a:p>
            <a:pPr lvl="1"/>
            <a:r>
              <a:rPr lang="hu-HU" noProof="0" dirty="0"/>
              <a:t>nem feltétlenül egész számok</a:t>
            </a:r>
          </a:p>
          <a:p>
            <a:pPr lvl="1"/>
            <a:r>
              <a:rPr lang="hu-HU" noProof="0" dirty="0"/>
              <a:t>eltérő típusúak lehetnek</a:t>
            </a:r>
          </a:p>
          <a:p>
            <a:pPr lvl="1"/>
            <a:r>
              <a:rPr lang="hu-HU" noProof="0" dirty="0"/>
              <a:t>nem </a:t>
            </a:r>
            <a:r>
              <a:rPr lang="hu-HU" noProof="0" dirty="0" err="1"/>
              <a:t>sorbarendezhetőek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094892"/>
            <a:ext cx="12192000" cy="376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40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Szótár – létrehozás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kétféleképpen hozhatjuk létre:</a:t>
            </a:r>
          </a:p>
          <a:p>
            <a:pPr lvl="1"/>
            <a:r>
              <a:rPr lang="hu-HU" noProof="0" dirty="0" err="1"/>
              <a:t>dict</a:t>
            </a:r>
            <a:r>
              <a:rPr lang="hu-HU" noProof="0" dirty="0"/>
              <a:t>()</a:t>
            </a:r>
          </a:p>
          <a:p>
            <a:pPr lvl="1"/>
            <a:r>
              <a:rPr lang="hu-HU" noProof="0" dirty="0"/>
              <a:t>{kulcs1: ertek1, kulcs2: ertek2}</a:t>
            </a:r>
          </a:p>
          <a:p>
            <a:pPr lvl="1"/>
            <a:r>
              <a:rPr lang="hu-HU" noProof="0" dirty="0"/>
              <a:t>üres szótárat is képezhetünk</a:t>
            </a:r>
          </a:p>
          <a:p>
            <a:pPr marL="306388" lvl="1" indent="0">
              <a:buNone/>
            </a:pPr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ures_szotar1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dict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ures_szotar2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ötös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igaz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szöveg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67.4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halmaz_szotarbol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halmaz_szotarbol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kulcsokat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örökli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meg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halmaz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hu-HU" noProof="0" dirty="0"/>
            </a:br>
            <a:endParaRPr lang="hu-HU" noProof="0" dirty="0"/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55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Szótár – elemek elérése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összes kulcs lekérése: .</a:t>
            </a:r>
            <a:r>
              <a:rPr lang="hu-HU" noProof="0" dirty="0" err="1"/>
              <a:t>keys</a:t>
            </a:r>
            <a:r>
              <a:rPr lang="hu-HU" noProof="0" dirty="0"/>
              <a:t>()</a:t>
            </a:r>
          </a:p>
          <a:p>
            <a:r>
              <a:rPr lang="hu-HU" noProof="0" dirty="0"/>
              <a:t>összes értékek lekérése: .</a:t>
            </a:r>
            <a:r>
              <a:rPr lang="hu-HU" noProof="0" dirty="0" err="1"/>
              <a:t>values</a:t>
            </a:r>
            <a:r>
              <a:rPr lang="hu-HU" noProof="0" dirty="0"/>
              <a:t>()</a:t>
            </a:r>
          </a:p>
          <a:p>
            <a:r>
              <a:rPr lang="hu-HU" noProof="0" dirty="0"/>
              <a:t>adott kulcshoz tartozó érték lekérése: [kulcs]</a:t>
            </a:r>
          </a:p>
          <a:p>
            <a:r>
              <a:rPr lang="hu-HU" noProof="0" dirty="0"/>
              <a:t>kulcs-érték párok lekérése: .</a:t>
            </a:r>
            <a:r>
              <a:rPr lang="hu-HU" noProof="0" dirty="0" err="1"/>
              <a:t>items</a:t>
            </a:r>
            <a:r>
              <a:rPr lang="hu-HU" noProof="0" dirty="0"/>
              <a:t>()</a:t>
            </a:r>
          </a:p>
          <a:p>
            <a:pPr lvl="1"/>
            <a:r>
              <a:rPr lang="hu-HU" noProof="0" dirty="0"/>
              <a:t>ezeken majd később ciklusban végig tudunk lépkedni</a:t>
            </a:r>
          </a:p>
          <a:p>
            <a:pPr lvl="2"/>
            <a:endParaRPr lang="hu-HU" noProof="0" dirty="0"/>
          </a:p>
          <a:p>
            <a:pPr lvl="2"/>
            <a:r>
              <a:rPr lang="hu-HU" noProof="0" dirty="0" err="1"/>
              <a:t>for</a:t>
            </a:r>
            <a:r>
              <a:rPr lang="hu-HU" noProof="0" dirty="0"/>
              <a:t> kulcs, </a:t>
            </a:r>
            <a:r>
              <a:rPr lang="hu-HU" noProof="0" dirty="0" err="1"/>
              <a:t>ertek</a:t>
            </a:r>
            <a:r>
              <a:rPr lang="hu-HU" noProof="0" dirty="0"/>
              <a:t> </a:t>
            </a:r>
            <a:r>
              <a:rPr lang="hu-HU" noProof="0" dirty="0" err="1"/>
              <a:t>in</a:t>
            </a:r>
            <a:r>
              <a:rPr lang="hu-HU" noProof="0" dirty="0"/>
              <a:t> </a:t>
            </a:r>
            <a:r>
              <a:rPr lang="hu-HU" noProof="0" dirty="0" err="1"/>
              <a:t>szotar.items</a:t>
            </a:r>
            <a:r>
              <a:rPr lang="hu-HU" noProof="0" dirty="0"/>
              <a:t>()</a:t>
            </a:r>
          </a:p>
          <a:p>
            <a:pPr lvl="1"/>
            <a:endParaRPr lang="hu-HU" noProof="0" dirty="0"/>
          </a:p>
          <a:p>
            <a:pPr lvl="1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16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Szótár – elemek elérése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kulcsokat és értékeket könnyen halmazzá alakíthatjuk</a:t>
            </a:r>
          </a:p>
          <a:p>
            <a:pPr lvl="2"/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keys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keys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values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set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values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items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ötös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222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találja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elemet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006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Szótár – elemek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elem kiszedése: .pop(kulcs)</a:t>
            </a:r>
          </a:p>
          <a:p>
            <a:r>
              <a:rPr lang="hu-HU" noProof="0" dirty="0"/>
              <a:t>elem hozzáadása: szótár[új_kulcs] = új_érték</a:t>
            </a:r>
          </a:p>
          <a:p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igaz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hamis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négy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kulcsok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típusa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különbözhet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szotar1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igaz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találja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elemet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89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6. feladat – halmaz és szótár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hozz létre egy halmazt, felhasználva a </a:t>
            </a:r>
            <a:r>
              <a:rPr lang="hu-HU" noProof="0" dirty="0" err="1"/>
              <a:t>range</a:t>
            </a:r>
            <a:r>
              <a:rPr lang="hu-HU" noProof="0" dirty="0"/>
              <a:t>() függvényt, mely 1-től 4-ig tartalmazza az egész számokat, majd</a:t>
            </a:r>
          </a:p>
          <a:p>
            <a:pPr lvl="1"/>
            <a:r>
              <a:rPr lang="hu-HU" noProof="0" dirty="0"/>
              <a:t>kérd le egy változóba a hosszát</a:t>
            </a:r>
          </a:p>
          <a:p>
            <a:pPr lvl="1"/>
            <a:r>
              <a:rPr lang="hu-HU" noProof="0" dirty="0"/>
              <a:t>add hozzá a 3-as számot, és újra kérd le egy (másik) változóba a hosszát</a:t>
            </a:r>
          </a:p>
          <a:p>
            <a:pPr lvl="1"/>
            <a:r>
              <a:rPr lang="hu-HU" noProof="0" dirty="0"/>
              <a:t>ellenőrizd, hogy hosszabb lett-e a halmaz (logikai értéket adj eredményül)</a:t>
            </a:r>
          </a:p>
          <a:p>
            <a:r>
              <a:rPr lang="hu-HU" noProof="0" dirty="0"/>
              <a:t>szerepel a 10-es szám a halmazban?; próbáld meg törölni ezt a számot hibaüzenet nélkül</a:t>
            </a:r>
          </a:p>
          <a:p>
            <a:r>
              <a:rPr lang="hu-HU" noProof="0" dirty="0"/>
              <a:t>mi a 0, 1, 2 számokat tartalmazó halmaz és az előző halmaz különbsége?</a:t>
            </a:r>
          </a:p>
          <a:p>
            <a:r>
              <a:rPr lang="hu-HU" noProof="0" dirty="0"/>
              <a:t>hozz létre egy szótárat legalább három elemmel</a:t>
            </a:r>
          </a:p>
          <a:p>
            <a:pPr lvl="1"/>
            <a:r>
              <a:rPr lang="hu-HU" noProof="0" dirty="0"/>
              <a:t>a kulcsok legyenek szövegek, az értékek pedig számok</a:t>
            </a:r>
          </a:p>
          <a:p>
            <a:r>
              <a:rPr lang="hu-HU" noProof="0" dirty="0"/>
              <a:t>adjál a szótárhoz egy újabb elemet</a:t>
            </a:r>
          </a:p>
          <a:p>
            <a:r>
              <a:rPr lang="hu-HU" noProof="0" dirty="0"/>
              <a:t>kérd le halmazként a szótárban található értékeket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3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Köszönöm a figyelmet!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kérdések?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Összetett adattípusok Pythonban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az összetett adattípusok közül némelyik módosítható, némelyik nem</a:t>
            </a:r>
          </a:p>
          <a:p>
            <a:r>
              <a:rPr lang="hu-HU" noProof="0" dirty="0"/>
              <a:t>listák (</a:t>
            </a:r>
            <a:r>
              <a:rPr lang="hu-HU" noProof="0" dirty="0" err="1"/>
              <a:t>sorbarendezhetőek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módosítható lista (</a:t>
            </a:r>
            <a:r>
              <a:rPr lang="hu-HU" b="1" noProof="0" dirty="0" err="1"/>
              <a:t>list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módosíthatatlan lista (</a:t>
            </a:r>
            <a:r>
              <a:rPr lang="hu-HU" b="1" noProof="0" dirty="0" err="1"/>
              <a:t>tuple</a:t>
            </a:r>
            <a:r>
              <a:rPr lang="hu-HU" noProof="0" dirty="0"/>
              <a:t>)</a:t>
            </a:r>
          </a:p>
          <a:p>
            <a:r>
              <a:rPr lang="hu-HU" noProof="0" dirty="0"/>
              <a:t>halmazok (nem </a:t>
            </a:r>
            <a:r>
              <a:rPr lang="hu-HU" noProof="0" dirty="0" err="1"/>
              <a:t>sorbarendezhetőek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módosítható </a:t>
            </a:r>
            <a:r>
              <a:rPr lang="hu-HU" noProof="0" dirty="0" err="1"/>
              <a:t>nevesítetlen</a:t>
            </a:r>
            <a:r>
              <a:rPr lang="hu-HU" noProof="0" dirty="0"/>
              <a:t> halmaz (</a:t>
            </a:r>
            <a:r>
              <a:rPr lang="hu-HU" b="1" noProof="0" dirty="0" err="1"/>
              <a:t>set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módosíthatatlan </a:t>
            </a:r>
            <a:r>
              <a:rPr lang="hu-HU" noProof="0" dirty="0" err="1"/>
              <a:t>nevesítetlen</a:t>
            </a:r>
            <a:r>
              <a:rPr lang="hu-HU" noProof="0" dirty="0"/>
              <a:t> halmaz (</a:t>
            </a:r>
            <a:r>
              <a:rPr lang="hu-HU" b="1" noProof="0" dirty="0" err="1"/>
              <a:t>frozenset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módosítható nevesített halmaz, szótár, </a:t>
            </a:r>
            <a:r>
              <a:rPr lang="hu-HU" noProof="0" dirty="0" err="1"/>
              <a:t>hasítótábla</a:t>
            </a:r>
            <a:r>
              <a:rPr lang="hu-HU" noProof="0" dirty="0"/>
              <a:t> (</a:t>
            </a:r>
            <a:r>
              <a:rPr lang="hu-HU" b="1" noProof="0" dirty="0" err="1"/>
              <a:t>dictionary</a:t>
            </a:r>
            <a:r>
              <a:rPr lang="hu-HU" noProof="0" dirty="0"/>
              <a:t>)</a:t>
            </a:r>
          </a:p>
          <a:p>
            <a:r>
              <a:rPr lang="hu-HU" noProof="0" dirty="0"/>
              <a:t>ezek közül mi a </a:t>
            </a:r>
            <a:r>
              <a:rPr lang="hu-HU" noProof="0" dirty="0" err="1"/>
              <a:t>list</a:t>
            </a:r>
            <a:r>
              <a:rPr lang="hu-HU" noProof="0" dirty="0"/>
              <a:t>, </a:t>
            </a:r>
            <a:r>
              <a:rPr lang="hu-HU" noProof="0" dirty="0" err="1"/>
              <a:t>set</a:t>
            </a:r>
            <a:r>
              <a:rPr lang="hu-HU" noProof="0" dirty="0"/>
              <a:t> és </a:t>
            </a:r>
            <a:r>
              <a:rPr lang="hu-HU" noProof="0" dirty="0" err="1"/>
              <a:t>dictionary</a:t>
            </a:r>
            <a:r>
              <a:rPr lang="hu-HU" noProof="0" dirty="0"/>
              <a:t> típusokkal fogunk foglalkozni</a:t>
            </a:r>
          </a:p>
          <a:p>
            <a:pPr lvl="1"/>
            <a:r>
              <a:rPr lang="hu-HU" noProof="0" dirty="0"/>
              <a:t>ezek mind módosíthatóak</a:t>
            </a:r>
          </a:p>
          <a:p>
            <a:pPr lvl="1"/>
            <a:r>
              <a:rPr lang="hu-HU" noProof="0" dirty="0"/>
              <a:t>a módosíthatatlan párjaikat akkor érdemes használni, ha garantálni akarjuk, hogy a tartalmuk konstans legyen + gyorsabbak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15:56</a:t>
            </a:fld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4769" y="1919488"/>
            <a:ext cx="4126091" cy="22001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3890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Összetett adattípusok Pythonban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15:56</a:t>
            </a:fld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7" t="2958" r="1693"/>
          <a:stretch/>
        </p:blipFill>
        <p:spPr>
          <a:xfrm>
            <a:off x="-57556" y="1308872"/>
            <a:ext cx="12249556" cy="486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5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jellemzői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lista (</a:t>
            </a:r>
            <a:r>
              <a:rPr lang="hu-HU" noProof="0" dirty="0" err="1"/>
              <a:t>list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elemek gyűjteménye</a:t>
            </a:r>
          </a:p>
          <a:p>
            <a:pPr lvl="1"/>
            <a:r>
              <a:rPr lang="hu-HU" noProof="0" dirty="0"/>
              <a:t>tetszőleges számú elemet tartalmaz</a:t>
            </a:r>
          </a:p>
          <a:p>
            <a:pPr lvl="1"/>
            <a:r>
              <a:rPr lang="hu-HU" noProof="0" dirty="0"/>
              <a:t>tetszőleges típusú elemeket tartalmaz</a:t>
            </a:r>
          </a:p>
          <a:p>
            <a:pPr lvl="1"/>
            <a:r>
              <a:rPr lang="hu-HU" noProof="0" dirty="0"/>
              <a:t>az elemek ismétlődhetnek is</a:t>
            </a:r>
          </a:p>
          <a:p>
            <a:pPr lvl="1"/>
            <a:r>
              <a:rPr lang="hu-HU" noProof="0" dirty="0"/>
              <a:t>az elemek lehetnek összetett típusúak is</a:t>
            </a:r>
          </a:p>
          <a:p>
            <a:pPr lvl="1"/>
            <a:r>
              <a:rPr lang="hu-HU" noProof="0" dirty="0"/>
              <a:t>az elemek között sorrend van, sorszámukkal elérhetőek (~ szöveg karakterei)</a:t>
            </a:r>
          </a:p>
          <a:p>
            <a:pPr lvl="1"/>
            <a:r>
              <a:rPr lang="hu-HU" noProof="0" dirty="0"/>
              <a:t>módosítható (elemek törölhetőek és hozzáfűzhetőek)</a:t>
            </a:r>
          </a:p>
          <a:p>
            <a:pPr lvl="1"/>
            <a:endParaRPr lang="hu-HU" noProof="0" dirty="0"/>
          </a:p>
          <a:p>
            <a:r>
              <a:rPr lang="hu-HU" noProof="0" dirty="0"/>
              <a:t>a lista a legrugalmasabb adattípus</a:t>
            </a:r>
          </a:p>
          <a:p>
            <a:pPr lvl="1"/>
            <a:r>
              <a:rPr lang="hu-HU" noProof="0" dirty="0"/>
              <a:t>cserébe a leglassabb is</a:t>
            </a: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15:56</a:t>
            </a:fld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74522" y="1688122"/>
            <a:ext cx="4712677" cy="12098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72940" y="4572000"/>
            <a:ext cx="1916391" cy="16049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4397" y="4571999"/>
            <a:ext cx="2362926" cy="16049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248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létrehozás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létrehozása</a:t>
            </a:r>
          </a:p>
          <a:p>
            <a:pPr lvl="1"/>
            <a:r>
              <a:rPr lang="hu-HU" noProof="0" dirty="0"/>
              <a:t>a </a:t>
            </a:r>
            <a:r>
              <a:rPr lang="hu-HU" noProof="0" dirty="0" err="1"/>
              <a:t>list</a:t>
            </a:r>
            <a:r>
              <a:rPr lang="hu-HU" noProof="0" dirty="0"/>
              <a:t>() függvénnyel (szövegből, halmazból, bármiből, aminek elemei vannak)</a:t>
            </a:r>
          </a:p>
          <a:p>
            <a:pPr lvl="1"/>
            <a:r>
              <a:rPr lang="hu-HU" noProof="0" dirty="0"/>
              <a:t>vagy a [ ] operátorral – elemek felsorolásával</a:t>
            </a:r>
          </a:p>
          <a:p>
            <a:pPr lvl="1"/>
            <a:r>
              <a:rPr lang="hu-HU" noProof="0" dirty="0"/>
              <a:t>üres (értsd: 0 elemű) lista is létrehozható</a:t>
            </a:r>
          </a:p>
          <a:p>
            <a:pPr lvl="1"/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szöveg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lista1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üres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5.67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lista4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üres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máshogy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lista_szamszekvenciabol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[0, 1, 2, 3]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15:56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7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elemek lekérése és módosítása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az elemek a sorszámukkal érhetőek el + módosíthatóak</a:t>
            </a:r>
          </a:p>
          <a:p>
            <a:pPr lvl="1"/>
            <a:r>
              <a:rPr lang="hu-HU" noProof="0" dirty="0"/>
              <a:t>0-val kezdődik az indexelés</a:t>
            </a:r>
          </a:p>
          <a:p>
            <a:pPr lvl="1"/>
            <a:r>
              <a:rPr lang="hu-HU" noProof="0" dirty="0"/>
              <a:t>negatív index esetén a végétől számol</a:t>
            </a:r>
          </a:p>
          <a:p>
            <a:pPr lvl="1"/>
            <a:endParaRPr lang="hu-HU" noProof="0" dirty="0"/>
          </a:p>
          <a:p>
            <a:pPr marL="306388" lvl="1" indent="0">
              <a:buNone/>
            </a:pPr>
            <a:endParaRPr lang="hu-HU" noProof="0" dirty="0"/>
          </a:p>
          <a:p>
            <a:pPr marL="306388" lvl="1" indent="0">
              <a:buNone/>
            </a:pPr>
            <a:endParaRPr lang="hu-HU" noProof="0" dirty="0"/>
          </a:p>
          <a:p>
            <a:pPr lvl="1"/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list index out of range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lista2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list assignment index out of range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15:56</a:t>
            </a:fld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706" y="2870993"/>
            <a:ext cx="4686300" cy="18573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8729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Lista – összetett lista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listák egymásba is ágyazhatóak</a:t>
            </a:r>
          </a:p>
          <a:p>
            <a:pPr lvl="1"/>
            <a:r>
              <a:rPr lang="hu-HU" noProof="0" dirty="0"/>
              <a:t>"</a:t>
            </a:r>
            <a:r>
              <a:rPr lang="hu-HU" noProof="0" dirty="0" err="1"/>
              <a:t>nested</a:t>
            </a:r>
            <a:r>
              <a:rPr lang="hu-HU" noProof="0" dirty="0"/>
              <a:t> </a:t>
            </a:r>
            <a:r>
              <a:rPr lang="hu-HU" noProof="0" dirty="0" err="1"/>
              <a:t>list</a:t>
            </a:r>
            <a:r>
              <a:rPr lang="hu-HU" noProof="0" dirty="0"/>
              <a:t>"</a:t>
            </a:r>
          </a:p>
          <a:p>
            <a:pPr lvl="1"/>
            <a:r>
              <a:rPr lang="hu-HU" noProof="0" dirty="0"/>
              <a:t>az elemek lekéréséhez és módosításához egymás után több [ ] operátort kell használnunk</a:t>
            </a:r>
          </a:p>
          <a:p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osszetett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bc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")]]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osszetett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osszetett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"b"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osszetett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osszetett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2393" y="3151163"/>
            <a:ext cx="4719910" cy="30258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95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2418</Words>
  <Application>Microsoft Office PowerPoint</Application>
  <PresentationFormat>Szélesvásznú</PresentationFormat>
  <Paragraphs>417</Paragraphs>
  <Slides>37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2" baseType="lpstr">
      <vt:lpstr>Arial</vt:lpstr>
      <vt:lpstr>Arial Narrow</vt:lpstr>
      <vt:lpstr>Calibri</vt:lpstr>
      <vt:lpstr>Courier New</vt:lpstr>
      <vt:lpstr>Office-téma</vt:lpstr>
      <vt:lpstr>Összetett típusok</vt:lpstr>
      <vt:lpstr>Összetett adattípusok Pythonban</vt:lpstr>
      <vt:lpstr>Összetett adattípusok Pythonban</vt:lpstr>
      <vt:lpstr>Összetett adattípusok Pythonban</vt:lpstr>
      <vt:lpstr>Összetett adattípusok Pythonban</vt:lpstr>
      <vt:lpstr>Lista – jellemzői</vt:lpstr>
      <vt:lpstr>Lista – létrehozás</vt:lpstr>
      <vt:lpstr>Lista – elemek lekérése és módosítása</vt:lpstr>
      <vt:lpstr>Lista – összetett lista</vt:lpstr>
      <vt:lpstr>Lista – elemek lekérése szekvenciával</vt:lpstr>
      <vt:lpstr>Lista – hossza</vt:lpstr>
      <vt:lpstr>Lista – módosítás</vt:lpstr>
      <vt:lpstr>Lista – módosítás</vt:lpstr>
      <vt:lpstr>Lista – összefűzés</vt:lpstr>
      <vt:lpstr>Lista – elem keresése és törlése</vt:lpstr>
      <vt:lpstr>Lista – sorrend módosítása</vt:lpstr>
      <vt:lpstr>Lista – utolsó elem kiszedése</vt:lpstr>
      <vt:lpstr>Lista – másolat</vt:lpstr>
      <vt:lpstr>Lista – másolat</vt:lpstr>
      <vt:lpstr>Lista – listaelemek összefűzése szövegként</vt:lpstr>
      <vt:lpstr>5. feladat – lista</vt:lpstr>
      <vt:lpstr>Halmaz – jellemzői</vt:lpstr>
      <vt:lpstr>Halmaz – létrehozás</vt:lpstr>
      <vt:lpstr>Halmaz – létrehozás</vt:lpstr>
      <vt:lpstr>Halmaz – létrehozás</vt:lpstr>
      <vt:lpstr>Halmaz – elemek kezelése</vt:lpstr>
      <vt:lpstr>Halmaz – elemek kezelése</vt:lpstr>
      <vt:lpstr>Halmaz – halmazműveletek</vt:lpstr>
      <vt:lpstr>Halmaz – halmazműveletek</vt:lpstr>
      <vt:lpstr>Szótár – jellemzői</vt:lpstr>
      <vt:lpstr>Szótár – jellemzői</vt:lpstr>
      <vt:lpstr>Szótár – létrehozás</vt:lpstr>
      <vt:lpstr>Szótár – elemek elérése</vt:lpstr>
      <vt:lpstr>Szótár – elemek elérése</vt:lpstr>
      <vt:lpstr>Szótár – elemek kezelése</vt:lpstr>
      <vt:lpstr>6. feladat – halmaz és szótár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119</cp:revision>
  <dcterms:created xsi:type="dcterms:W3CDTF">2021-09-14T06:27:21Z</dcterms:created>
  <dcterms:modified xsi:type="dcterms:W3CDTF">2023-10-04T13:56:34Z</dcterms:modified>
</cp:coreProperties>
</file>